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1"/>
  </p:notesMasterIdLst>
  <p:sldIdLst>
    <p:sldId id="256" r:id="rId4"/>
    <p:sldId id="268" r:id="rId5"/>
    <p:sldId id="264" r:id="rId6"/>
    <p:sldId id="273" r:id="rId7"/>
    <p:sldId id="261" r:id="rId8"/>
    <p:sldId id="278" r:id="rId9"/>
    <p:sldId id="269" r:id="rId10"/>
    <p:sldId id="274" r:id="rId11"/>
    <p:sldId id="305" r:id="rId12"/>
    <p:sldId id="276" r:id="rId13"/>
    <p:sldId id="291" r:id="rId14"/>
    <p:sldId id="290" r:id="rId15"/>
    <p:sldId id="283" r:id="rId16"/>
    <p:sldId id="289" r:id="rId17"/>
    <p:sldId id="288" r:id="rId18"/>
    <p:sldId id="295" r:id="rId19"/>
    <p:sldId id="285" r:id="rId20"/>
    <p:sldId id="279" r:id="rId21"/>
    <p:sldId id="292" r:id="rId22"/>
    <p:sldId id="293" r:id="rId23"/>
    <p:sldId id="296" r:id="rId24"/>
    <p:sldId id="304" r:id="rId25"/>
    <p:sldId id="301" r:id="rId26"/>
    <p:sldId id="299" r:id="rId27"/>
    <p:sldId id="303" r:id="rId28"/>
    <p:sldId id="297" r:id="rId29"/>
    <p:sldId id="300" r:id="rId30"/>
  </p:sldIdLst>
  <p:sldSz cx="12192000" cy="6858000"/>
  <p:notesSz cx="6858000" cy="9144000"/>
  <p:defaultTextStyle>
    <a:defPPr>
      <a:defRPr lang="en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9" autoAdjust="0"/>
    <p:restoredTop sz="88136" autoAdjust="0"/>
  </p:normalViewPr>
  <p:slideViewPr>
    <p:cSldViewPr snapToGrid="0">
      <p:cViewPr varScale="1">
        <p:scale>
          <a:sx n="140" d="100"/>
          <a:sy n="140" d="100"/>
        </p:scale>
        <p:origin x="11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5882A-C7EA-4DC6-8D06-586B7373F847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A7C6E-CED9-486E-BA57-70F3E27B7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89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https://lubbil-com.ngontinh24.com/article/evaluate-ocr-output-quality-with-character-error-rate-cer-and-word-error-rate-wer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A7C6E-CED9-486E-BA57-70F3E27B76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9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A7C6E-CED9-486E-BA57-70F3E27B76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6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A01E9A-9745-3F43-9BD1-3DF83E77F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6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5570-76CB-2844-B9B9-85AEC44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BA4F7-03BD-1148-8657-2938FA7BB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B1349-F51C-3C4D-8D7A-5CC0A815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7.12.2022.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2CA2A-545C-654A-BD7C-9A93D7BB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6202-A194-5043-8D46-885958E1C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583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176400-3AF4-354F-813C-9AFCC0887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26AEE-50E9-1A47-9DF6-EF7652AB0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2A3CB-F20D-7249-9411-F1299DBD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7.12.2022.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F1F38-48E4-E643-B1E5-61F6C0A6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6BE31-80EA-0E4F-866E-F487F6F6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8277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0C2-DAA7-A74B-99A6-EDFBB2F3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5E7C9-CC84-4D47-AFA5-8DDBA6D3B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7.12.2022.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98004-C391-3641-BBD5-0C1A6703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7A2D-A827-8846-BE6B-CC516345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4656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0D78-67C9-564F-BD6F-E34CA30F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8F4E3-1BED-0245-8FD6-364D7ACF0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FC245-7673-1643-8E76-31CC6D8C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7.12.2022.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3766F-36D8-A346-8E8E-27D9AD06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6C66B-8CA0-C545-8C89-075E86DD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7879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63F6-364B-C040-937E-9A1FDC1F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EC25-17E5-0D4C-B7E6-8AFCC7209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97D1-4077-C944-AD7A-788CBF13C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D378A-6431-ED45-A17C-9B795F81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7.12.2022.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ED92B-6C25-7443-8140-392560D15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F4196-07F7-3E4D-A241-1E8D7689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7169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C862-ECB2-DA43-8B61-A08731C7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F2831-91C1-6C4F-897A-F6CAB25D9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6592D-6506-5D4F-9FEB-257C662B1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27EEE-F04C-4548-9A85-AC20A8DED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618C0-C49E-2E46-819B-B1E9D13C2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CF89C-AD31-FE4D-B982-E34ACBA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7.12.2022.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F9C721-9E54-3C46-8253-754A8C7D1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96B20-C4BA-324C-BA5E-4AFE0934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155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F5B8-A558-E741-86D7-B21F24A8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BD7A89-90F3-E743-A690-85683C3B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7.12.2022.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34F42-68F8-884D-A98C-21D636B3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A8755-76B4-3F42-9C36-D79F897E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447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74443-C484-3E45-968B-DBB73E33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7.12.2022.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EF3DC-2CF2-8B40-8420-3A2C0151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4EA57-7EB7-B24A-BB22-DEB9F991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335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A0B6-5E83-D845-A3D5-527F0C87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498E3-304F-EA42-8F16-F2503FB9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78DC2-A17C-0648-B52D-9686CB61C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B7DF4-C826-9544-AA3C-EAEB635C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7.12.2022.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195BC-0163-EE44-9D77-D527DE1F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2D4FB-98F8-A74D-BCEC-BEFFF0EA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0187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C62B-1142-A641-91CE-FEE6209B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D27BE-4C55-EF41-B024-72D167F99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C337C-16A8-EE45-8ACD-1CADECE67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0A9F4-C069-0F43-BC62-4670E75E1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7.12.2022.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C0237-DF2E-CC47-886C-6F33EEA9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07CD3-932F-D545-AA06-F2574559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492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8A9F2D-EEF6-8D4C-B6B4-821008F6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B9F19-4687-714C-B37C-07418F7D4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B9BF1-1402-9F4A-BAB1-6310C3AB0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8C45A-3999-694D-A62F-1D85A5048A28}" type="datetimeFigureOut">
              <a:rPr lang="hr-HR" smtClean="0"/>
              <a:t>7.12.2022.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EC14-D9BC-4B40-8B97-93CEAC450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6B53-14E3-F44C-8840-A77C7C46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66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sota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ddlePaddle/PaddleOCR" TargetMode="External"/><Relationship Id="rId4" Type="http://schemas.openxmlformats.org/officeDocument/2006/relationships/hyperlink" Target="https://dl.acm.org/doi/10.1145/1273445.127345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5E16-B460-7B45-883B-0495E939A06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92E58-22FB-434E-B22C-43A91AA8671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9711-46A1-0E4C-90B8-DF9A842C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9144000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91D9E105-953E-ECCD-9015-1DC3721F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20" y="651029"/>
            <a:ext cx="10300796" cy="5555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2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Do We Need for OCR?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5821363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pretrained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train on your own</a:t>
            </a:r>
          </a:p>
          <a:p>
            <a:pPr lvl="1"/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Dataset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Unstructured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Structured</a:t>
            </a:r>
          </a:p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free lunch!</a:t>
            </a:r>
          </a:p>
        </p:txBody>
      </p:sp>
      <p:pic>
        <p:nvPicPr>
          <p:cNvPr id="10244" name="Picture 4" descr="SVHN Dataset | Papers With Code">
            <a:extLst>
              <a:ext uri="{FF2B5EF4-FFF2-40B4-BE49-F238E27FC236}">
                <a16:creationId xmlns:a16="http://schemas.microsoft.com/office/drawing/2014/main" id="{00936145-7DF9-3780-CD2B-FDEF835F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80" y="1290339"/>
            <a:ext cx="6842420" cy="456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78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We Do OCR?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4280271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Approach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Computer Vision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Deep Learning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(mostly) 3 step process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Pre-processing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Text detection + text recognition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Post-processing</a:t>
            </a:r>
          </a:p>
          <a:p>
            <a:pPr lvl="1"/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ED20691-5BEF-9B7A-F072-AE146450C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16" y="1839475"/>
            <a:ext cx="7248948" cy="347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Text Detection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9144000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locate text regions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the input image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problem: bounding box of the text</a:t>
            </a: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85524513-DC3D-A042-EFFC-0637206E7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7" y="3910454"/>
            <a:ext cx="9558006" cy="19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Text Recognition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9144000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extract text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from input image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uses input from text detection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two categories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regular text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irregular text –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research focus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7F99867C-01E2-101E-2E05-287EF0EF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83" y="3992494"/>
            <a:ext cx="9202434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3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11593772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Text Detection vs Text Recognition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9144000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text detection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= detect placement of the text in image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text recognition = extract the text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2" descr="Scene Text Detection, Recognition &amp; Translation | by Sumit Mishra | The  Startup | Medium">
            <a:extLst>
              <a:ext uri="{FF2B5EF4-FFF2-40B4-BE49-F238E27FC236}">
                <a16:creationId xmlns:a16="http://schemas.microsoft.com/office/drawing/2014/main" id="{5E0368CB-19D3-08D7-EFD6-6C70CBED7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9" y="2483595"/>
            <a:ext cx="11656632" cy="370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1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Good Is OCR Model?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73362" y="1891672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5821363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evaluation metrics</a:t>
            </a:r>
          </a:p>
          <a:p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CER (%)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Character Error Rate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less is better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are we correct with characters</a:t>
            </a:r>
          </a:p>
          <a:p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WER (%)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Word Error Rate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less is better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are we correct with words</a:t>
            </a:r>
          </a:p>
          <a:p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Sequence Accuracy (%)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is better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whole sequence must be correct</a:t>
            </a:r>
          </a:p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4CE53B62-8249-0E09-BDDC-7E54DCC0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248" y="1179364"/>
            <a:ext cx="6008163" cy="230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Optical character recognition with neural networks and post-correction with  finite state methods | SpringerLink">
            <a:extLst>
              <a:ext uri="{FF2B5EF4-FFF2-40B4-BE49-F238E27FC236}">
                <a16:creationId xmlns:a16="http://schemas.microsoft.com/office/drawing/2014/main" id="{7274EC61-B39B-8DCD-8547-C55A2D132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727" y="3729740"/>
            <a:ext cx="3693992" cy="29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6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10931074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Document Structure Recognition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9144000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Layout Analysis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structure of the document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Table Recognition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table content extraction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Key Information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117DC-DA59-80BF-9FF5-B69AB5C41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00" y="1225710"/>
            <a:ext cx="3797864" cy="5656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3E9B3-6288-80E8-B284-8FAD0152C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0" y="3864996"/>
            <a:ext cx="4478224" cy="27039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43DC0-7EDE-4A7F-6903-37C38A468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664" y="2542051"/>
            <a:ext cx="3298076" cy="26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4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Current OCR Challenges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9144000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720508DC-DF98-BDC7-0F37-0756AC0C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66" y="1179364"/>
            <a:ext cx="9708068" cy="486632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EFAAC0E-C786-9F86-6E10-1BAB951529A2}"/>
              </a:ext>
            </a:extLst>
          </p:cNvPr>
          <p:cNvSpPr>
            <a:spLocks noGrp="1"/>
          </p:cNvSpPr>
          <p:nvPr/>
        </p:nvSpPr>
        <p:spPr>
          <a:xfrm>
            <a:off x="4982370" y="6177996"/>
            <a:ext cx="5967664" cy="594748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source: https://github.com/PaddlePaddle/PaddleOCR</a:t>
            </a:r>
          </a:p>
        </p:txBody>
      </p:sp>
    </p:spTree>
    <p:extLst>
      <p:ext uri="{BB962C8B-B14F-4D97-AF65-F5344CB8AC3E}">
        <p14:creationId xmlns:p14="http://schemas.microsoft.com/office/powerpoint/2010/main" val="31284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10931074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Following ML Trends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5184468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paperswithcode.com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public OCR tools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Computer Vision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scientific conference / meetings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OCR 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ICDAR – International Conference on Document Analysis and Recognition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NLP 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ACL – Association for Computational Linguistics </a:t>
            </a:r>
          </a:p>
          <a:p>
            <a:pPr lvl="1"/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Browse the State-of-the-Art in Machine Learning | Papers With Code">
            <a:extLst>
              <a:ext uri="{FF2B5EF4-FFF2-40B4-BE49-F238E27FC236}">
                <a16:creationId xmlns:a16="http://schemas.microsoft.com/office/drawing/2014/main" id="{C02F6142-D04E-5E00-14A3-D536CE28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868" y="1290339"/>
            <a:ext cx="6605543" cy="43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42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670DC67-E4D5-DF4C-824E-4FDA60238A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4639" y="1179363"/>
            <a:ext cx="9144000" cy="18288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Are Limits of OCR?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EA1F08A-1211-C948-A586-A100483983FC}"/>
              </a:ext>
            </a:extLst>
          </p:cNvPr>
          <p:cNvSpPr txBox="1">
            <a:spLocks/>
          </p:cNvSpPr>
          <p:nvPr/>
        </p:nvSpPr>
        <p:spPr>
          <a:xfrm>
            <a:off x="274639" y="2093764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1000"/>
              </a:spcBef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E2BBDD-90B5-E344-8143-32FC837F3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121" y="4678308"/>
            <a:ext cx="2031239" cy="20312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1714594-F29B-D3B2-DCA7-16A810A73977}"/>
              </a:ext>
            </a:extLst>
          </p:cNvPr>
          <p:cNvSpPr txBox="1">
            <a:spLocks/>
          </p:cNvSpPr>
          <p:nvPr/>
        </p:nvSpPr>
        <p:spPr>
          <a:xfrm>
            <a:off x="7755312" y="2093764"/>
            <a:ext cx="4560238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Dino </a:t>
            </a:r>
            <a:r>
              <a:rPr lang="en-US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Grgi</a:t>
            </a:r>
            <a:r>
              <a:rPr lang="hr-HR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ć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hr-HR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dino.grgic1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@gmail.com</a:t>
            </a:r>
          </a:p>
        </p:txBody>
      </p:sp>
    </p:spTree>
    <p:extLst>
      <p:ext uri="{BB962C8B-B14F-4D97-AF65-F5344CB8AC3E}">
        <p14:creationId xmlns:p14="http://schemas.microsoft.com/office/powerpoint/2010/main" val="122819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10931074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Research Example (2022)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6" y="1290339"/>
            <a:ext cx="11157799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Solving problem: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Pre-processing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Blur</a:t>
            </a:r>
          </a:p>
          <a:p>
            <a:r>
              <a:rPr lang="en-US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Let's Enhance: A Deep Learning Approach to Extreme Deblurring of Text Image (</a:t>
            </a:r>
            <a:r>
              <a:rPr lang="en-US" i="1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Trippe</a:t>
            </a:r>
            <a:r>
              <a:rPr lang="en-US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al., 2022)</a:t>
            </a:r>
          </a:p>
          <a:p>
            <a:pPr lvl="1"/>
            <a:r>
              <a:rPr lang="de-DE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Technische Universität Berlin &amp; Utrecht University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de-DE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Helsinki </a:t>
            </a:r>
            <a:r>
              <a:rPr lang="de-DE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Deblur</a:t>
            </a:r>
            <a:r>
              <a:rPr lang="de-DE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Challenge 2021 (1st </a:t>
            </a:r>
            <a:r>
              <a:rPr lang="de-DE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</a:t>
            </a:r>
            <a:r>
              <a:rPr lang="de-DE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pic>
        <p:nvPicPr>
          <p:cNvPr id="24" name="Slika 23">
            <a:extLst>
              <a:ext uri="{FF2B5EF4-FFF2-40B4-BE49-F238E27FC236}">
                <a16:creationId xmlns:a16="http://schemas.microsoft.com/office/drawing/2014/main" id="{BB4D513E-8E95-EF94-58FA-B8E1FA64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475" y="3791471"/>
            <a:ext cx="3696380" cy="2980029"/>
          </a:xfrm>
          <a:prstGeom prst="rect">
            <a:avLst/>
          </a:prstGeom>
        </p:spPr>
      </p:pic>
      <p:pic>
        <p:nvPicPr>
          <p:cNvPr id="26" name="Slika 25">
            <a:extLst>
              <a:ext uri="{FF2B5EF4-FFF2-40B4-BE49-F238E27FC236}">
                <a16:creationId xmlns:a16="http://schemas.microsoft.com/office/drawing/2014/main" id="{EEFAC07C-F30D-09DE-2EDB-688275881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91471"/>
            <a:ext cx="4092694" cy="29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0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0A873-AD9A-27EB-75C4-BCB148BE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40" y="416257"/>
            <a:ext cx="5707360" cy="5206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7806D1-E76E-68AB-10E1-3DD6D01F6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6257"/>
            <a:ext cx="4814016" cy="62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5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10931074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Computer Vision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5184468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218" name="Picture 2" descr="Screenshot: Read OCR demo in Vision Studio.">
            <a:extLst>
              <a:ext uri="{FF2B5EF4-FFF2-40B4-BE49-F238E27FC236}">
                <a16:creationId xmlns:a16="http://schemas.microsoft.com/office/drawing/2014/main" id="{6296BD29-E99C-3A24-5201-DCE0668C2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4" y="1179364"/>
            <a:ext cx="7052528" cy="526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24943C-382F-DC89-5D3A-74F4C4C9A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157" y="598167"/>
            <a:ext cx="3692924" cy="519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3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10931074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OCR Solved?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6" y="1290339"/>
            <a:ext cx="7381757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 are always problems to be solved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model is 100% accurate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OCR is base for many systems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OCR improvement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CV models improvement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Slika 8">
            <a:extLst>
              <a:ext uri="{FF2B5EF4-FFF2-40B4-BE49-F238E27FC236}">
                <a16:creationId xmlns:a16="http://schemas.microsoft.com/office/drawing/2014/main" id="{DADB5D11-3ECA-828D-EBC2-1B52F0ED7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875" y="3429000"/>
            <a:ext cx="6396250" cy="320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3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9144000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4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10931074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Useful Links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6" y="1290339"/>
            <a:ext cx="7381757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https://paperswithcode.com/sota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https://dl.acm.org/doi/10.1145/1273445.1273458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https://github.com/PaddlePaddle/PaddleOCR</a:t>
            </a: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7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10931074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Digression: </a:t>
            </a:r>
            <a:r>
              <a:rPr lang="hr-HR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Reading </a:t>
            </a:r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</a:t>
            </a:r>
            <a:r>
              <a:rPr lang="hr-HR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apers</a:t>
            </a:r>
            <a:endParaRPr lang="en-US" sz="5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6788080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to Read a Paper </a:t>
            </a:r>
            <a:r>
              <a:rPr lang="en-US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hr-HR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Keshav</a:t>
            </a:r>
            <a:r>
              <a:rPr lang="en-US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hr-HR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2007)</a:t>
            </a:r>
          </a:p>
          <a:p>
            <a:r>
              <a:rPr lang="hr-HR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three pass approach</a:t>
            </a:r>
          </a:p>
          <a:p>
            <a:pPr marL="914400" lvl="1" indent="-457200">
              <a:buFont typeface="+mj-lt"/>
              <a:buAutoNum type="arabicPeriod"/>
            </a:pPr>
            <a:r>
              <a:rPr lang="hr-HR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 one – </a:t>
            </a:r>
            <a:r>
              <a:rPr lang="hr-HR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least technical</a:t>
            </a:r>
          </a:p>
          <a:p>
            <a:pPr lvl="2"/>
            <a:r>
              <a:rPr lang="hr-HR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Reading only the title, abstract, and first paragraph of each section</a:t>
            </a:r>
          </a:p>
          <a:p>
            <a:pPr lvl="2"/>
            <a:r>
              <a:rPr lang="hr-HR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 – 10 minutes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hr-HR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 two</a:t>
            </a:r>
          </a:p>
          <a:p>
            <a:pPr lvl="2"/>
            <a:r>
              <a:rPr lang="hr-HR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Everything but details (formulas, figures, code)</a:t>
            </a:r>
          </a:p>
          <a:p>
            <a:pPr lvl="2"/>
            <a:r>
              <a:rPr lang="hr-HR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 hour</a:t>
            </a:r>
          </a:p>
          <a:p>
            <a:pPr marL="914400" lvl="1" indent="-457200">
              <a:buFont typeface="+mj-lt"/>
              <a:buAutoNum type="arabicPeriod"/>
            </a:pPr>
            <a:r>
              <a:rPr lang="hr-HR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 three – </a:t>
            </a:r>
            <a:r>
              <a:rPr lang="hr-HR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most technical</a:t>
            </a:r>
          </a:p>
          <a:p>
            <a:pPr lvl="2"/>
            <a:r>
              <a:rPr lang="hr-HR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Fully understand the paper</a:t>
            </a:r>
          </a:p>
          <a:p>
            <a:pPr lvl="2"/>
            <a:r>
              <a:rPr lang="hr-HR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4-5 hours</a:t>
            </a:r>
          </a:p>
          <a:p>
            <a:pPr marL="914400" lvl="1" indent="-457200">
              <a:buFont typeface="+mj-lt"/>
              <a:buAutoNum type="arabicPeriod"/>
            </a:pPr>
            <a:endParaRPr lang="hr-HR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hr-HR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3ED24-E9BC-9909-6A05-B4054BA9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765" y="1290339"/>
            <a:ext cx="4946608" cy="468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9144000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8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C8204A-5475-B919-49C4-95CD1137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2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9144000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 to Computer Vision and OCR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do we do OCR?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are the latest trends?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Some state-of-the-art research examples</a:t>
            </a:r>
          </a:p>
        </p:txBody>
      </p:sp>
    </p:spTree>
    <p:extLst>
      <p:ext uri="{BB962C8B-B14F-4D97-AF65-F5344CB8AC3E}">
        <p14:creationId xmlns:p14="http://schemas.microsoft.com/office/powerpoint/2010/main" val="69115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Who Am I?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4C551DD6-1010-7EA7-FB67-C72F34188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662" y="1290339"/>
            <a:ext cx="2695951" cy="4277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7544146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Junior Software Engineer Student at Unitfly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since 2020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Computer Science masters’ student at FER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research in AI image/video upscale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some experience in NLP research</a:t>
            </a: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7A58FED0-8398-E1A2-7F8F-D4D866AC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65" y="4394592"/>
            <a:ext cx="4571998" cy="1879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Computer Vision?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11593774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field of computer science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TASK: enable computers to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identify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understand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objects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video</a:t>
            </a:r>
          </a:p>
          <a:p>
            <a:endParaRPr lang="en-US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127F628-23F1-B360-4DDC-B90A045BEA51}"/>
              </a:ext>
            </a:extLst>
          </p:cNvPr>
          <p:cNvSpPr>
            <a:spLocks noGrp="1"/>
          </p:cNvSpPr>
          <p:nvPr/>
        </p:nvSpPr>
        <p:spPr>
          <a:xfrm>
            <a:off x="2574346" y="6301890"/>
            <a:ext cx="7043310" cy="29114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source https://appen.com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3DE598-FEA0-D2E8-BD35-4B4400EC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45" y="2559724"/>
            <a:ext cx="6994358" cy="3742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7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OCR?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9144000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task of computer vision</a:t>
            </a:r>
            <a:endParaRPr lang="en-US" b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ptical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haracter </a:t>
            </a:r>
            <a:r>
              <a:rPr lang="en-US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ecognition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text in image 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machine readable text data</a:t>
            </a:r>
          </a:p>
        </p:txBody>
      </p:sp>
      <p:pic>
        <p:nvPicPr>
          <p:cNvPr id="2050" name="Picture 2" descr="What is Optical Character Recognition (OCR): Overview and use cases |  SuperAnnotate">
            <a:extLst>
              <a:ext uri="{FF2B5EF4-FFF2-40B4-BE49-F238E27FC236}">
                <a16:creationId xmlns:a16="http://schemas.microsoft.com/office/drawing/2014/main" id="{AB59304F-4D1B-19F8-65AA-5190989C5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542" y="2857189"/>
            <a:ext cx="6380290" cy="37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127F628-23F1-B360-4DDC-B90A045BEA51}"/>
              </a:ext>
            </a:extLst>
          </p:cNvPr>
          <p:cNvSpPr>
            <a:spLocks noGrp="1"/>
          </p:cNvSpPr>
          <p:nvPr/>
        </p:nvSpPr>
        <p:spPr>
          <a:xfrm>
            <a:off x="3112168" y="6441100"/>
            <a:ext cx="5967664" cy="594748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source: https://www.superannotate.com</a:t>
            </a:r>
          </a:p>
        </p:txBody>
      </p:sp>
    </p:spTree>
    <p:extLst>
      <p:ext uri="{BB962C8B-B14F-4D97-AF65-F5344CB8AC3E}">
        <p14:creationId xmlns:p14="http://schemas.microsoft.com/office/powerpoint/2010/main" val="41422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Where Is OCR Used?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3F81FA-B1EF-4FE6-915C-0532062B5A00}"/>
              </a:ext>
            </a:extLst>
          </p:cNvPr>
          <p:cNvSpPr>
            <a:spLocks noGrp="1"/>
          </p:cNvSpPr>
          <p:nvPr/>
        </p:nvSpPr>
        <p:spPr>
          <a:xfrm>
            <a:off x="274637" y="1290339"/>
            <a:ext cx="5821363" cy="40828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2333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1pPr>
            <a:lvl2pPr marL="6905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Segoe UI" pitchFamily="34" charset="0"/>
              <a:buChar char="‐"/>
              <a:tabLst/>
              <a:defRPr sz="24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2pPr>
            <a:lvl3pPr marL="1147763" marR="0" indent="-233363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3pPr>
            <a:lvl4pPr marL="1600200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rabicPeriod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4pPr>
            <a:lvl5pPr marL="1946275" marR="0" indent="-34290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+mj-lt"/>
              <a:buAutoNum type="alphaLcParenR"/>
              <a:tabLst/>
              <a:defRPr sz="1800" kern="1200" spc="0" baseline="0">
                <a:solidFill>
                  <a:srgbClr val="00AEEF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traffic sign recognition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scanning license plates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aids for visually impaired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entry for business documents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converting handwritten notes to machine-readable text</a:t>
            </a:r>
          </a:p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</p:txBody>
      </p:sp>
      <p:pic>
        <p:nvPicPr>
          <p:cNvPr id="1028" name="Picture 4" descr="What is Optical Character Recognition - Buff ML">
            <a:extLst>
              <a:ext uri="{FF2B5EF4-FFF2-40B4-BE49-F238E27FC236}">
                <a16:creationId xmlns:a16="http://schemas.microsoft.com/office/drawing/2014/main" id="{CF8EFB82-1385-0AA8-D489-7BB3B6A89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734" y="449014"/>
            <a:ext cx="3943808" cy="277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4D52F68D-01AB-5B29-472C-41D6CBD9C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037" y="3628397"/>
            <a:ext cx="5256360" cy="2957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6" name="Picture 12" descr="Handwriting Recognition in 2022: In-depth Guide">
            <a:extLst>
              <a:ext uri="{FF2B5EF4-FFF2-40B4-BE49-F238E27FC236}">
                <a16:creationId xmlns:a16="http://schemas.microsoft.com/office/drawing/2014/main" id="{ED98D03C-0E06-4B02-9C74-00585092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49" y="4670512"/>
            <a:ext cx="4035138" cy="172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59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05BB66-7BB0-A44A-A08D-A7D5C99CC39F}"/>
              </a:ext>
            </a:extLst>
          </p:cNvPr>
          <p:cNvSpPr txBox="1">
            <a:spLocks/>
          </p:cNvSpPr>
          <p:nvPr/>
        </p:nvSpPr>
        <p:spPr>
          <a:xfrm>
            <a:off x="274639" y="264964"/>
            <a:ext cx="9143999" cy="1828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Where Is OCR Used?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926416-4C05-824A-A476-DD8EAD52EE4D}"/>
              </a:ext>
            </a:extLst>
          </p:cNvPr>
          <p:cNvSpPr txBox="1">
            <a:spLocks/>
          </p:cNvSpPr>
          <p:nvPr/>
        </p:nvSpPr>
        <p:spPr>
          <a:xfrm>
            <a:off x="274638" y="2857189"/>
            <a:ext cx="7670052" cy="3474397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600"/>
              </a:lnSpc>
              <a:spcBef>
                <a:spcPts val="3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19FB2-7698-BB47-9632-3BED8F93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130338-084C-E126-A5C2-ECF449CC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52" y="1179364"/>
            <a:ext cx="5391094" cy="5040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66" name="Picture 2" descr="Google Translate app's camera mode auto-detects languages - Software - News  - HEXUS.net">
            <a:extLst>
              <a:ext uri="{FF2B5EF4-FFF2-40B4-BE49-F238E27FC236}">
                <a16:creationId xmlns:a16="http://schemas.microsoft.com/office/drawing/2014/main" id="{C445B6C6-B84C-E575-7E5B-EF72F7932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8078"/>
            <a:ext cx="5650040" cy="4382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D17-template za predavače" id="{F82954E9-D053-1F42-9C23-C13D399B3CBD}" vid="{C18165F9-9BBA-8B4F-8870-18806000F4AD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7B37DF4C8DE47A7D00439F6251126" ma:contentTypeVersion="13" ma:contentTypeDescription="Create a new document." ma:contentTypeScope="" ma:versionID="e052dda021280dd7897b84f095a7d392">
  <xsd:schema xmlns:xsd="http://www.w3.org/2001/XMLSchema" xmlns:xs="http://www.w3.org/2001/XMLSchema" xmlns:p="http://schemas.microsoft.com/office/2006/metadata/properties" xmlns:ns2="1773688c-db91-4dbd-9544-c1cd33687352" xmlns:ns3="10f8c253-f6d5-4de7-9f92-30a289d6e157" targetNamespace="http://schemas.microsoft.com/office/2006/metadata/properties" ma:root="true" ma:fieldsID="ff16e1c415391c806c74a28632adc319" ns2:_="" ns3:_="">
    <xsd:import namespace="1773688c-db91-4dbd-9544-c1cd33687352"/>
    <xsd:import namespace="10f8c253-f6d5-4de7-9f92-30a289d6e1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73688c-db91-4dbd-9544-c1cd336873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6bc55e33-3377-4a77-8765-52c1ea931e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f8c253-f6d5-4de7-9f92-30a289d6e157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9ccc1ca0-9f03-4ad1-bcd3-cda4a2c774e5}" ma:internalName="TaxCatchAll" ma:showField="CatchAllData" ma:web="10f8c253-f6d5-4de7-9f92-30a289d6e1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8710BC-CEC4-46E0-9D56-516991E0EF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341705-4B7C-4E6D-9A38-3FC165EBCE56}">
  <ds:schemaRefs>
    <ds:schemaRef ds:uri="10f8c253-f6d5-4de7-9f92-30a289d6e157"/>
    <ds:schemaRef ds:uri="1773688c-db91-4dbd-9544-c1cd336873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ATD17-template za predavače</Template>
  <TotalTime>795</TotalTime>
  <Words>560</Words>
  <Application>Microsoft Office PowerPoint</Application>
  <PresentationFormat>Widescreen</PresentationFormat>
  <Paragraphs>124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Segoe UI Light</vt:lpstr>
      <vt:lpstr>Wingdings</vt:lpstr>
      <vt:lpstr>Tema sustava Office</vt:lpstr>
      <vt:lpstr>PowerPoint Presentation</vt:lpstr>
      <vt:lpstr>What Are Limits of OCR?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Dino Grgić</dc:creator>
  <cp:lastModifiedBy>Dino Grgić</cp:lastModifiedBy>
  <cp:revision>8</cp:revision>
  <dcterms:created xsi:type="dcterms:W3CDTF">2022-11-27T15:48:17Z</dcterms:created>
  <dcterms:modified xsi:type="dcterms:W3CDTF">2022-12-07T15:59:09Z</dcterms:modified>
</cp:coreProperties>
</file>